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5" r:id="rId4"/>
    <p:sldId id="277" r:id="rId5"/>
    <p:sldId id="283" r:id="rId6"/>
    <p:sldId id="279" r:id="rId7"/>
    <p:sldId id="280" r:id="rId8"/>
    <p:sldId id="282" r:id="rId9"/>
    <p:sldId id="285" r:id="rId10"/>
    <p:sldId id="271" r:id="rId11"/>
    <p:sldId id="286" r:id="rId12"/>
    <p:sldId id="284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61" r:id="rId21"/>
    <p:sldId id="295" r:id="rId22"/>
    <p:sldId id="265" r:id="rId23"/>
    <p:sldId id="287" r:id="rId24"/>
    <p:sldId id="273" r:id="rId25"/>
    <p:sldId id="269" r:id="rId26"/>
    <p:sldId id="297" r:id="rId27"/>
    <p:sldId id="298" r:id="rId28"/>
    <p:sldId id="266" r:id="rId29"/>
    <p:sldId id="268" r:id="rId30"/>
    <p:sldId id="278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74" autoAdjust="0"/>
  </p:normalViewPr>
  <p:slideViewPr>
    <p:cSldViewPr>
      <p:cViewPr>
        <p:scale>
          <a:sx n="50" d="100"/>
          <a:sy n="50" d="100"/>
        </p:scale>
        <p:origin x="-1338" y="-18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DDoS</a:t>
            </a:r>
            <a:r>
              <a:rPr lang="en-US" baseline="0" dirty="0" smtClean="0"/>
              <a:t> Attack Types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643956842385945"/>
          <c:y val="0.36465157061309583"/>
          <c:w val="0.28355747876210879"/>
          <c:h val="0.344778772115086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Multi-vector</a:t>
            </a:r>
            <a:r>
              <a:rPr lang="en-US" baseline="0" dirty="0" smtClean="0"/>
              <a:t> DDoS Attacks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1 Attack Type</c:v>
                </c:pt>
                <c:pt idx="1">
                  <c:v>2 Attack Types</c:v>
                </c:pt>
                <c:pt idx="2">
                  <c:v>3 Attack Types</c:v>
                </c:pt>
                <c:pt idx="3">
                  <c:v>4 Attack Types</c:v>
                </c:pt>
                <c:pt idx="4">
                  <c:v>5+ Attack Types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0.28999999999999998</c:v>
                </c:pt>
                <c:pt idx="2">
                  <c:v>0.19</c:v>
                </c:pt>
                <c:pt idx="3">
                  <c:v>7.0000000000000007E-2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8585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p.incapsula.com/rs/804-TEY-921/images/2015-16%20DDoS%20Threat%20Landscape%20Report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p.incapsula.com/rs/804-TEY-921/images/2015-16%20DDoS%20Threat%20Landscape%20Report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Imperva's annual </a:t>
            </a:r>
            <a:r>
              <a:rPr lang="en-GB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"DDoS Threat Landscape Report", </a:t>
            </a:r>
            <a:r>
              <a:rPr lang="en-GB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DDoS attacks rose by 221% between April 2015 and March 2016</a:t>
            </a:r>
          </a:p>
          <a:p>
            <a:endParaRPr lang="en-GB" sz="2200" b="0" i="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sz="2200" b="0" i="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GB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Gbps – Giga (billion) bit per second (how many </a:t>
            </a:r>
            <a:r>
              <a:rPr lang="en-GB" sz="2200" b="0" i="0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bits</a:t>
            </a:r>
            <a:r>
              <a:rPr lang="en-GB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can be processed by the device)</a:t>
            </a:r>
          </a:p>
          <a:p>
            <a:r>
              <a:rPr lang="en-GB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Mpps - Mega (million) packets per second (how many </a:t>
            </a:r>
            <a:r>
              <a:rPr lang="en-GB" sz="2200" b="0" i="0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packets</a:t>
            </a:r>
            <a:r>
              <a:rPr lang="en-GB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can be processed by the device)</a:t>
            </a:r>
          </a:p>
          <a:p>
            <a:endParaRPr lang="en-GB" sz="2200" b="0" i="0" dirty="0" smtClean="0">
              <a:effectLst/>
              <a:latin typeface="Helvetica Neue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66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Imperva's annual </a:t>
            </a:r>
            <a:r>
              <a:rPr lang="en-GB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"DDoS Threat Landscape Report", </a:t>
            </a:r>
            <a:r>
              <a:rPr lang="en-GB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DDoS attacks rose by 221% between April 2015 and March 2016</a:t>
            </a:r>
          </a:p>
          <a:p>
            <a:endParaRPr lang="en-GB" sz="2200" b="0" i="0" dirty="0" smtClean="0">
              <a:effectLst/>
              <a:latin typeface="Helvetica Neue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66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88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88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Shape 31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D93E2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7" r:id="rId4"/>
    <p:sldLayoutId id="2147483659" r:id="rId5"/>
    <p:sldLayoutId id="2147483660" r:id="rId6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1">
              <a:hueOff val="369196"/>
              <a:satOff val="13972"/>
              <a:lumOff val="-24493"/>
            </a:schemeClr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1">
              <a:hueOff val="369196"/>
              <a:satOff val="13972"/>
              <a:lumOff val="-24493"/>
            </a:schemeClr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1">
              <a:hueOff val="369196"/>
              <a:satOff val="13972"/>
              <a:lumOff val="-24493"/>
            </a:schemeClr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1">
              <a:hueOff val="369196"/>
              <a:satOff val="13972"/>
              <a:lumOff val="-24493"/>
            </a:schemeClr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1">
              <a:hueOff val="369196"/>
              <a:satOff val="13972"/>
              <a:lumOff val="-24493"/>
            </a:schemeClr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1">
              <a:hueOff val="369196"/>
              <a:satOff val="13972"/>
              <a:lumOff val="-24493"/>
            </a:schemeClr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1">
              <a:hueOff val="369196"/>
              <a:satOff val="13972"/>
              <a:lumOff val="-24493"/>
            </a:schemeClr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1">
              <a:hueOff val="369196"/>
              <a:satOff val="13972"/>
              <a:lumOff val="-24493"/>
            </a:schemeClr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1">
              <a:hueOff val="369196"/>
              <a:satOff val="13972"/>
              <a:lumOff val="-24493"/>
            </a:schemeClr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1506100@rgu.ac.uk?subject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getsignal.com/tools/open-ports/" TargetMode="External"/><Relationship Id="rId2" Type="http://schemas.openxmlformats.org/officeDocument/2006/relationships/hyperlink" Target="http://passwordsgenerator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capsula.com/mirai-scanner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isign.com/en_GB/forms/reportcyberthreatstrends.xhtml" TargetMode="External"/><Relationship Id="rId7" Type="http://schemas.openxmlformats.org/officeDocument/2006/relationships/hyperlink" Target="https://www.incapsula.com/blog/malware-analysis-mirai-ddos-botnet.html" TargetMode="External"/><Relationship Id="rId2" Type="http://schemas.openxmlformats.org/officeDocument/2006/relationships/hyperlink" Target="https://www.verisign.com/en_GB/security-services/ddos-protection/ddos-report/index.x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appriver.com/wp-content/uploads/2009/09/botnetmap1.png" TargetMode="External"/><Relationship Id="rId5" Type="http://schemas.openxmlformats.org/officeDocument/2006/relationships/hyperlink" Target="https://www.google.com/intl/en/ipv6/statistics.html" TargetMode="External"/><Relationship Id="rId4" Type="http://schemas.openxmlformats.org/officeDocument/2006/relationships/hyperlink" Target="https://i.imgur.com/zJuux3C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xfrm>
            <a:off x="508000" y="6111345"/>
            <a:ext cx="7200900" cy="477310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Security</a:t>
            </a:r>
            <a:r>
              <a:rPr lang="en-GB" dirty="0" smtClean="0"/>
              <a:t> in the Internet of Things (IoT)</a:t>
            </a:r>
            <a:endParaRPr dirty="0"/>
          </a:p>
        </p:txBody>
      </p:sp>
      <p:pic>
        <p:nvPicPr>
          <p:cNvPr id="134" name="Picture Placeholder 133"/>
          <p:cNvPicPr>
            <a:picLocks noGrp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544561"/>
            <a:ext cx="12065000" cy="5537201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1414">
              <a:spcBef>
                <a:spcPts val="1000"/>
              </a:spcBef>
              <a:defRPr sz="469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pPr>
            <a:r>
              <a:rPr lang="en-GB" dirty="0" smtClean="0"/>
              <a:t>Are our smart devices really that smart ?</a:t>
            </a: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Christopher McDermott</a:t>
            </a:r>
            <a:endParaRPr dirty="0"/>
          </a:p>
          <a:p>
            <a:r>
              <a:rPr lang="en-GB" dirty="0" smtClean="0">
                <a:hlinkClick r:id="rId3"/>
              </a:rPr>
              <a:t>c.d.mcdermott</a:t>
            </a:r>
            <a:r>
              <a:rPr dirty="0" smtClean="0">
                <a:hlinkClick r:id="rId3"/>
              </a:rPr>
              <a:t>@rgu.ac.uk</a:t>
            </a:r>
            <a:endParaRPr dirty="0">
              <a:hlinkClick r:id="rId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IPv6 Migration</a:t>
            </a:r>
            <a:endParaRPr lang="en-GB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34640" r="22565" b="14615"/>
          <a:stretch/>
        </p:blipFill>
        <p:spPr bwMode="auto">
          <a:xfrm>
            <a:off x="1317824" y="2644552"/>
            <a:ext cx="10369152" cy="581527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36" y="8494524"/>
            <a:ext cx="530754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World IPv6 adoption </a:t>
            </a: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14.81%</a:t>
            </a:r>
            <a:endParaRPr kumimoji="0" lang="en-GB" sz="5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2947" y="8494524"/>
            <a:ext cx="454611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UK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IPv6 adoption </a:t>
            </a: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15.9%</a:t>
            </a:r>
            <a:endParaRPr kumimoji="0" lang="en-GB" sz="5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315" y="7768539"/>
            <a:ext cx="345638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Darker green = </a:t>
            </a: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greater the deployment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4129" y="9197280"/>
            <a:ext cx="5289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[4]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10559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IPv6 Migration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7521" y="2500536"/>
            <a:ext cx="454611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UK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IPv6 adoption </a:t>
            </a: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15.9%</a:t>
            </a:r>
            <a:endParaRPr kumimoji="0" lang="en-GB" sz="5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5816" y="3601169"/>
            <a:ext cx="1180931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/>
              <a:t>Sky (80% ready)</a:t>
            </a:r>
            <a:endParaRPr lang="en-GB" sz="3600" dirty="0"/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/>
              <a:t>BT (early 2017)</a:t>
            </a:r>
            <a:endParaRPr lang="en-GB" sz="3600" dirty="0"/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/>
              <a:t>Virgin Media (mid 2017)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768" y="7094721"/>
            <a:ext cx="1137726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dirty="0" smtClean="0"/>
              <a:t>2^32       = 4,294,967,296</a:t>
            </a:r>
            <a:r>
              <a:rPr lang="en-GB" dirty="0"/>
              <a:t> </a:t>
            </a:r>
            <a:endParaRPr lang="en-GB" dirty="0" smtClean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2^128</a:t>
            </a:r>
            <a:r>
              <a:rPr lang="en-GB" dirty="0"/>
              <a:t> </a:t>
            </a:r>
            <a:r>
              <a:rPr lang="en-GB" dirty="0" smtClean="0"/>
              <a:t>    = 340,282,366,920,938,463,463,374,607,431,768,211,456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Every device can now be allocated a </a:t>
            </a:r>
            <a:r>
              <a:rPr lang="en-GB" dirty="0" smtClean="0">
                <a:solidFill>
                  <a:srgbClr val="FF0000"/>
                </a:solidFill>
              </a:rPr>
              <a:t>public IPv6 address </a:t>
            </a:r>
            <a:r>
              <a:rPr lang="en-GB" dirty="0" smtClean="0"/>
              <a:t>and be accessible from anywhere</a:t>
            </a:r>
            <a:r>
              <a:rPr lang="en-GB" dirty="0"/>
              <a:t> 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676094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 Security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7744" y="2356520"/>
            <a:ext cx="11809312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/>
              <a:t>Education / Legislation</a:t>
            </a: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/>
              <a:t>S</a:t>
            </a:r>
            <a:r>
              <a:rPr lang="en-GB" sz="3600" dirty="0" smtClean="0"/>
              <a:t>tandardised firmware/software</a:t>
            </a:r>
            <a:endParaRPr lang="en-GB" sz="3600" dirty="0"/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/>
              <a:t>S</a:t>
            </a:r>
            <a:r>
              <a:rPr lang="en-GB" sz="3600" dirty="0" smtClean="0"/>
              <a:t>tandardised network and wireless protocols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/>
              <a:t>C</a:t>
            </a:r>
            <a:r>
              <a:rPr lang="en-GB" sz="3600" dirty="0" smtClean="0"/>
              <a:t>ryptography</a:t>
            </a:r>
            <a:endParaRPr lang="en-GB" sz="3600" dirty="0"/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/>
              <a:t>Backdoor credentials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45960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 Security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61840" y="4155167"/>
            <a:ext cx="979308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3" indent="0" algn="l"/>
            <a:r>
              <a:rPr lang="en-GB" dirty="0">
                <a:latin typeface="Times New Roman"/>
                <a:cs typeface="Times New Roman"/>
              </a:rPr>
              <a:t>► </a:t>
            </a:r>
            <a:r>
              <a:rPr lang="en-GB" dirty="0"/>
              <a:t>Cheap IoT devices with </a:t>
            </a:r>
            <a:r>
              <a:rPr lang="en-GB" dirty="0" smtClean="0"/>
              <a:t>poor security </a:t>
            </a:r>
            <a:r>
              <a:rPr lang="en-GB" dirty="0"/>
              <a:t>allowed to enter the market</a:t>
            </a:r>
          </a:p>
          <a:p>
            <a:pPr lvl="3" indent="0" algn="l"/>
            <a:r>
              <a:rPr lang="en-GB" dirty="0"/>
              <a:t>			</a:t>
            </a:r>
          </a:p>
          <a:p>
            <a:pPr lvl="3" indent="0" algn="l"/>
            <a:r>
              <a:rPr lang="en-GB" dirty="0" smtClean="0">
                <a:latin typeface="Times New Roman"/>
                <a:cs typeface="Times New Roman"/>
              </a:rPr>
              <a:t>► </a:t>
            </a:r>
            <a:r>
              <a:rPr lang="en-GB" dirty="0"/>
              <a:t>IoT devices manufactured to be user </a:t>
            </a:r>
            <a:r>
              <a:rPr lang="en-GB" dirty="0" smtClean="0"/>
              <a:t>friendly (Plug and Play) </a:t>
            </a:r>
            <a:endParaRPr lang="en-GB" dirty="0"/>
          </a:p>
          <a:p>
            <a:pPr lvl="3" indent="0" algn="l"/>
            <a:endParaRPr lang="en-GB" dirty="0">
              <a:latin typeface="Times New Roman"/>
              <a:cs typeface="Times New Roman"/>
            </a:endParaRPr>
          </a:p>
          <a:p>
            <a:pPr lvl="3" indent="0" algn="l"/>
            <a:r>
              <a:rPr lang="en-GB" dirty="0">
                <a:latin typeface="Times New Roman"/>
                <a:cs typeface="Times New Roman"/>
              </a:rPr>
              <a:t>► </a:t>
            </a:r>
            <a:r>
              <a:rPr lang="en-GB" dirty="0" smtClean="0"/>
              <a:t>Universal </a:t>
            </a:r>
            <a:r>
              <a:rPr lang="en-GB" dirty="0"/>
              <a:t>Plug and Play (UPnP) </a:t>
            </a:r>
            <a:r>
              <a:rPr lang="en-GB" dirty="0" smtClean="0"/>
              <a:t>enabled routers</a:t>
            </a:r>
            <a:endParaRPr lang="en-GB" dirty="0"/>
          </a:p>
          <a:p>
            <a:pPr lvl="3" indent="0" algn="l"/>
            <a:endParaRPr lang="en-GB" dirty="0"/>
          </a:p>
          <a:p>
            <a:pPr lvl="3" indent="0" algn="l"/>
            <a:r>
              <a:rPr lang="en-GB" dirty="0" smtClean="0">
                <a:latin typeface="Times New Roman"/>
                <a:cs typeface="Times New Roman"/>
              </a:rPr>
              <a:t>► </a:t>
            </a:r>
            <a:r>
              <a:rPr lang="en-GB" dirty="0" smtClean="0"/>
              <a:t>Weak </a:t>
            </a:r>
            <a:r>
              <a:rPr lang="en-GB" dirty="0"/>
              <a:t>or default passwords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744" y="2356520"/>
            <a:ext cx="1180931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>
                <a:solidFill>
                  <a:srgbClr val="FF0000"/>
                </a:solidFill>
              </a:rPr>
              <a:t>Education / Legislation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94551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 Security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7744" y="2274822"/>
            <a:ext cx="11809312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>
                <a:solidFill>
                  <a:schemeClr val="bg1"/>
                </a:solidFill>
              </a:rPr>
              <a:t>Education / Legislation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rgbClr val="FF0000"/>
                </a:solidFill>
              </a:rPr>
              <a:t>Standardised firmware/software</a:t>
            </a: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>
              <a:solidFill>
                <a:srgbClr val="FF0000"/>
              </a:solidFill>
            </a:endParaRP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1840" y="4588768"/>
            <a:ext cx="979308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3" indent="0" algn="l"/>
            <a:r>
              <a:rPr lang="en-GB" dirty="0">
                <a:latin typeface="Times New Roman"/>
                <a:cs typeface="Times New Roman"/>
              </a:rPr>
              <a:t>► </a:t>
            </a:r>
            <a:r>
              <a:rPr lang="en-GB" dirty="0" smtClean="0"/>
              <a:t>APIs lack standardisation</a:t>
            </a:r>
            <a:endParaRPr lang="en-GB" dirty="0"/>
          </a:p>
          <a:p>
            <a:pPr lvl="3" indent="0" algn="l"/>
            <a:r>
              <a:rPr lang="en-GB" dirty="0"/>
              <a:t>			</a:t>
            </a:r>
          </a:p>
          <a:p>
            <a:pPr lvl="3" indent="0" algn="l"/>
            <a:r>
              <a:rPr lang="en-GB" dirty="0" smtClean="0">
                <a:latin typeface="Times New Roman"/>
                <a:cs typeface="Times New Roman"/>
              </a:rPr>
              <a:t>► </a:t>
            </a:r>
            <a:r>
              <a:rPr lang="en-GB" dirty="0" smtClean="0"/>
              <a:t>APIs often do not include local authentication</a:t>
            </a:r>
            <a:endParaRPr lang="en-GB" dirty="0"/>
          </a:p>
          <a:p>
            <a:pPr lvl="3" indent="0"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347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 Security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7744" y="2207458"/>
            <a:ext cx="11809312" cy="9582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>
                <a:solidFill>
                  <a:schemeClr val="bg1"/>
                </a:solidFill>
              </a:rPr>
              <a:t>Education / Legislation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Standardised </a:t>
            </a:r>
            <a:r>
              <a:rPr lang="en-GB" sz="3600" dirty="0" smtClean="0">
                <a:solidFill>
                  <a:schemeClr val="bg1"/>
                </a:solidFill>
              </a:rPr>
              <a:t>firmware/software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rgbClr val="FF0000"/>
                </a:solidFill>
              </a:rPr>
              <a:t>Standardised network and wireless protocols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>
              <a:solidFill>
                <a:srgbClr val="FF0000"/>
              </a:solidFill>
            </a:endParaRP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>
              <a:solidFill>
                <a:srgbClr val="FF0000"/>
              </a:solidFill>
            </a:endParaRP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1840" y="5380856"/>
            <a:ext cx="979308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3" indent="0" algn="l"/>
            <a:r>
              <a:rPr lang="en-GB" dirty="0">
                <a:latin typeface="Times New Roman"/>
                <a:cs typeface="Times New Roman"/>
              </a:rPr>
              <a:t>► </a:t>
            </a:r>
            <a:r>
              <a:rPr lang="en-GB" dirty="0" smtClean="0"/>
              <a:t>Bluetooth Low Power, Zigbee, Z-wave, 6LoWPAN</a:t>
            </a:r>
            <a:endParaRPr lang="en-GB" dirty="0"/>
          </a:p>
          <a:p>
            <a:pPr lvl="3" indent="0" algn="l"/>
            <a:r>
              <a:rPr lang="en-GB" dirty="0"/>
              <a:t>			</a:t>
            </a:r>
          </a:p>
          <a:p>
            <a:pPr lvl="3" indent="0" algn="l"/>
            <a:r>
              <a:rPr lang="en-GB" dirty="0" smtClean="0">
                <a:latin typeface="Times New Roman"/>
                <a:cs typeface="Times New Roman"/>
              </a:rPr>
              <a:t>► </a:t>
            </a:r>
            <a:r>
              <a:rPr lang="en-GB" dirty="0"/>
              <a:t>Unauthenticated </a:t>
            </a:r>
            <a:r>
              <a:rPr lang="en-GB" dirty="0" smtClean="0"/>
              <a:t>communications</a:t>
            </a:r>
            <a:endParaRPr lang="en-GB" dirty="0"/>
          </a:p>
          <a:p>
            <a:pPr lvl="3" indent="0"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484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 Security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7744" y="2140093"/>
            <a:ext cx="11809312" cy="1130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>
                <a:solidFill>
                  <a:schemeClr val="bg1"/>
                </a:solidFill>
              </a:rPr>
              <a:t>Education / Legislation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Standardised </a:t>
            </a:r>
            <a:r>
              <a:rPr lang="en-GB" sz="3600" dirty="0" smtClean="0">
                <a:solidFill>
                  <a:schemeClr val="bg1"/>
                </a:solidFill>
              </a:rPr>
              <a:t>firmware/software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Standardised network and wireless </a:t>
            </a:r>
            <a:r>
              <a:rPr lang="en-GB" sz="3600" dirty="0" smtClean="0">
                <a:solidFill>
                  <a:schemeClr val="bg1"/>
                </a:solidFill>
              </a:rPr>
              <a:t>protocols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rgbClr val="FF0000"/>
                </a:solidFill>
              </a:rPr>
              <a:t>Cryptography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>
              <a:solidFill>
                <a:srgbClr val="FF0000"/>
              </a:solidFill>
            </a:endParaRP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>
              <a:solidFill>
                <a:srgbClr val="FF0000"/>
              </a:solidFill>
            </a:endParaRP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>
              <a:solidFill>
                <a:srgbClr val="FF0000"/>
              </a:solidFill>
            </a:endParaRP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1840" y="6100936"/>
            <a:ext cx="9793088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3" indent="0" algn="l"/>
            <a:r>
              <a:rPr lang="en-GB" dirty="0">
                <a:latin typeface="Times New Roman"/>
                <a:cs typeface="Times New Roman"/>
              </a:rPr>
              <a:t>► </a:t>
            </a:r>
            <a:r>
              <a:rPr lang="en-GB" dirty="0">
                <a:cs typeface="Times New Roman"/>
              </a:rPr>
              <a:t>C</a:t>
            </a:r>
            <a:r>
              <a:rPr lang="en-GB" dirty="0" smtClean="0"/>
              <a:t>ryptography not available due to low computational power</a:t>
            </a:r>
          </a:p>
          <a:p>
            <a:pPr lvl="3" indent="0" algn="l"/>
            <a:r>
              <a:rPr lang="en-GB" dirty="0"/>
              <a:t>			</a:t>
            </a:r>
          </a:p>
          <a:p>
            <a:pPr lvl="3" indent="0" algn="l"/>
            <a:r>
              <a:rPr lang="en-GB" dirty="0" smtClean="0">
                <a:latin typeface="Times New Roman"/>
                <a:cs typeface="Times New Roman"/>
              </a:rPr>
              <a:t>► </a:t>
            </a:r>
            <a:r>
              <a:rPr lang="en-GB" dirty="0" smtClean="0"/>
              <a:t>Cryptography </a:t>
            </a:r>
            <a:r>
              <a:rPr lang="en-GB" dirty="0"/>
              <a:t>not included to keep manufacturing costs </a:t>
            </a:r>
            <a:r>
              <a:rPr lang="en-GB" dirty="0" smtClean="0"/>
              <a:t>low</a:t>
            </a:r>
          </a:p>
          <a:p>
            <a:pPr lvl="3" indent="0" algn="l"/>
            <a:endParaRPr lang="en-GB" dirty="0"/>
          </a:p>
          <a:p>
            <a:pPr lvl="3" indent="0" algn="l"/>
            <a:r>
              <a:rPr lang="en-GB" dirty="0">
                <a:latin typeface="Times New Roman"/>
                <a:cs typeface="Times New Roman"/>
              </a:rPr>
              <a:t>► </a:t>
            </a:r>
            <a:r>
              <a:rPr lang="en-GB" dirty="0"/>
              <a:t>Cryptography not included to </a:t>
            </a:r>
            <a:r>
              <a:rPr lang="en-GB" dirty="0" smtClean="0"/>
              <a:t>maintain plug and play ethos</a:t>
            </a:r>
            <a:endParaRPr lang="en-GB" dirty="0"/>
          </a:p>
          <a:p>
            <a:pPr lvl="3" indent="0" algn="l"/>
            <a:endParaRPr lang="en-GB" dirty="0"/>
          </a:p>
          <a:p>
            <a:pPr lvl="3" indent="0" algn="l"/>
            <a:r>
              <a:rPr lang="en-GB" dirty="0">
                <a:latin typeface="Times New Roman"/>
                <a:cs typeface="Times New Roman"/>
              </a:rPr>
              <a:t>► </a:t>
            </a:r>
            <a:r>
              <a:rPr lang="en-GB" dirty="0" smtClean="0"/>
              <a:t>Cryptography included but same key used on every device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832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IoT Security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7744" y="2144736"/>
            <a:ext cx="11809312" cy="130292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>
                <a:solidFill>
                  <a:schemeClr val="bg1"/>
                </a:solidFill>
              </a:rPr>
              <a:t>Education / Legislation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Standardised </a:t>
            </a:r>
            <a:r>
              <a:rPr lang="en-GB" sz="3600" dirty="0" smtClean="0">
                <a:solidFill>
                  <a:schemeClr val="bg1"/>
                </a:solidFill>
              </a:rPr>
              <a:t>firmware/software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Standardised network and wireless </a:t>
            </a:r>
            <a:r>
              <a:rPr lang="en-GB" sz="3600" dirty="0" smtClean="0">
                <a:solidFill>
                  <a:schemeClr val="bg1"/>
                </a:solidFill>
              </a:rPr>
              <a:t>protocols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>
                <a:solidFill>
                  <a:schemeClr val="bg1"/>
                </a:solidFill>
              </a:rPr>
              <a:t>Cryptography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rgbClr val="FF0000"/>
                </a:solidFill>
              </a:rPr>
              <a:t>Backdoor credentials</a:t>
            </a:r>
          </a:p>
          <a:p>
            <a:pPr algn="l">
              <a:spcBef>
                <a:spcPts val="2400"/>
              </a:spcBef>
              <a:buClr>
                <a:srgbClr val="929292"/>
              </a:buClr>
              <a:buSzPct val="60000"/>
            </a:pPr>
            <a:endParaRPr lang="en-GB" sz="3600" dirty="0">
              <a:solidFill>
                <a:srgbClr val="FF0000"/>
              </a:solidFill>
            </a:endParaRP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>
              <a:solidFill>
                <a:srgbClr val="FF0000"/>
              </a:solidFill>
            </a:endParaRP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>
              <a:solidFill>
                <a:srgbClr val="FF0000"/>
              </a:solidFill>
            </a:endParaRP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>
              <a:solidFill>
                <a:srgbClr val="FF0000"/>
              </a:solidFill>
            </a:endParaRP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1840" y="7113304"/>
            <a:ext cx="979308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3" indent="0" algn="l"/>
            <a:r>
              <a:rPr lang="en-GB" dirty="0">
                <a:latin typeface="Times New Roman"/>
                <a:cs typeface="Times New Roman"/>
              </a:rPr>
              <a:t>► </a:t>
            </a:r>
            <a:r>
              <a:rPr lang="en-GB" dirty="0" smtClean="0">
                <a:cs typeface="Times New Roman"/>
              </a:rPr>
              <a:t>Hard coded credentials</a:t>
            </a:r>
            <a:endParaRPr lang="en-GB" dirty="0" smtClean="0"/>
          </a:p>
          <a:p>
            <a:pPr lvl="3" indent="0" algn="l"/>
            <a:r>
              <a:rPr lang="en-GB" dirty="0"/>
              <a:t>			</a:t>
            </a:r>
          </a:p>
          <a:p>
            <a:pPr lvl="3" indent="0" algn="l"/>
            <a:r>
              <a:rPr lang="en-GB" dirty="0" smtClean="0">
                <a:latin typeface="Times New Roman"/>
                <a:cs typeface="Times New Roman"/>
              </a:rPr>
              <a:t>► </a:t>
            </a:r>
            <a:r>
              <a:rPr lang="en-GB" dirty="0" smtClean="0"/>
              <a:t>Weak or default user credentials used</a:t>
            </a:r>
          </a:p>
          <a:p>
            <a:pPr lvl="3" indent="0"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151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IoT Security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1760" y="3566329"/>
            <a:ext cx="11953328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 smtClean="0"/>
              <a:t>How long to infect an IoT security camera when connected to the Internet ?</a:t>
            </a:r>
          </a:p>
          <a:p>
            <a:endParaRPr lang="en-GB" b="1" dirty="0"/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9952" y="5527387"/>
            <a:ext cx="770485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98 </a:t>
            </a:r>
            <a:r>
              <a:rPr lang="en-GB" sz="5400" b="1" dirty="0" smtClean="0">
                <a:solidFill>
                  <a:srgbClr val="FF0000"/>
                </a:solidFill>
              </a:rPr>
              <a:t>seconds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43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playground for Botnets 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5736" y="3148608"/>
            <a:ext cx="4464496" cy="1241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rgbClr val="FF0000"/>
                </a:solidFill>
              </a:rPr>
              <a:t>256 </a:t>
            </a:r>
            <a:r>
              <a:rPr lang="en-GB" sz="1600" dirty="0" smtClean="0">
                <a:solidFill>
                  <a:schemeClr val="bg1"/>
                </a:solidFill>
              </a:rPr>
              <a:t>Gpbs</a:t>
            </a:r>
            <a:r>
              <a:rPr lang="en-GB" sz="5400" dirty="0" smtClean="0">
                <a:solidFill>
                  <a:srgbClr val="FF0000"/>
                </a:solidFill>
              </a:rPr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</a:rPr>
              <a:t>Peak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attack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712" y="2500536"/>
            <a:ext cx="5525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Verisign DDoS Trends Report Q2 2016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101069" y="7541096"/>
            <a:ext cx="430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IoT Botnet Activity Q3&amp;4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86576" y="7955915"/>
            <a:ext cx="4464496" cy="1241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rgbClr val="FF0000"/>
                </a:solidFill>
              </a:rPr>
              <a:t>1200 </a:t>
            </a:r>
            <a:r>
              <a:rPr lang="en-GB" sz="1600" dirty="0" smtClean="0">
                <a:solidFill>
                  <a:schemeClr val="bg1"/>
                </a:solidFill>
              </a:rPr>
              <a:t>Gpbs</a:t>
            </a:r>
            <a:r>
              <a:rPr lang="en-GB" sz="5400" dirty="0" smtClean="0">
                <a:solidFill>
                  <a:srgbClr val="FF0000"/>
                </a:solidFill>
              </a:rPr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</a:rPr>
              <a:t>Peak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attack size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08" y="4535239"/>
            <a:ext cx="6055885" cy="3149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54129" y="9197280"/>
            <a:ext cx="5289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[5]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93381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Cyber Security</a:t>
            </a: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Cyber Security Trends</a:t>
            </a:r>
          </a:p>
          <a:p>
            <a:r>
              <a:rPr lang="en-GB" dirty="0" smtClean="0"/>
              <a:t>UK migration to IPv6</a:t>
            </a:r>
          </a:p>
          <a:p>
            <a:r>
              <a:rPr dirty="0" smtClean="0"/>
              <a:t>IoT </a:t>
            </a:r>
            <a:r>
              <a:rPr lang="en-GB" dirty="0" smtClean="0"/>
              <a:t>Security </a:t>
            </a:r>
            <a:r>
              <a:rPr dirty="0" smtClean="0"/>
              <a:t>vulnerabilities</a:t>
            </a:r>
            <a:endParaRPr lang="en-GB" dirty="0" smtClean="0"/>
          </a:p>
          <a:p>
            <a:r>
              <a:rPr lang="en-GB" dirty="0" smtClean="0"/>
              <a:t>Final thoughts and role of BCS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Mirai IoT Botnet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1720" y="2572544"/>
            <a:ext cx="11737304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September 20th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2016: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	Mirai used to </a:t>
            </a:r>
            <a:r>
              <a:rPr lang="en-GB" dirty="0" smtClean="0"/>
              <a:t>attack 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website of Security journalist 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Brian Krebs 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with 620Gbps 	DDoS attack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algn="l"/>
            <a:r>
              <a:rPr lang="en-GB" dirty="0">
                <a:solidFill>
                  <a:srgbClr val="0070C0"/>
                </a:solidFill>
              </a:rPr>
              <a:t>September </a:t>
            </a:r>
            <a:r>
              <a:rPr lang="en-GB" dirty="0" smtClean="0">
                <a:solidFill>
                  <a:srgbClr val="0070C0"/>
                </a:solidFill>
              </a:rPr>
              <a:t>23rd </a:t>
            </a:r>
            <a:r>
              <a:rPr lang="en-GB" dirty="0">
                <a:solidFill>
                  <a:srgbClr val="0070C0"/>
                </a:solidFill>
              </a:rPr>
              <a:t>2016</a:t>
            </a:r>
            <a:r>
              <a:rPr lang="en-GB" dirty="0" smtClean="0">
                <a:solidFill>
                  <a:srgbClr val="0070C0"/>
                </a:solidFill>
              </a:rPr>
              <a:t>: 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	Mirai botnet used to attack </a:t>
            </a:r>
            <a:r>
              <a:rPr lang="en-GB" dirty="0" smtClean="0">
                <a:solidFill>
                  <a:srgbClr val="FF0000"/>
                </a:solidFill>
              </a:rPr>
              <a:t>OVH</a:t>
            </a:r>
            <a:r>
              <a:rPr lang="en-GB" dirty="0" smtClean="0"/>
              <a:t> web hosting company with 1Tbps DDoS attack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solidFill>
                  <a:srgbClr val="0070C0"/>
                </a:solidFill>
              </a:rPr>
              <a:t>October 21st 2016: 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	Mirai botnet used to attack </a:t>
            </a:r>
            <a:r>
              <a:rPr lang="en-GB" dirty="0" smtClean="0">
                <a:solidFill>
                  <a:srgbClr val="FF0000"/>
                </a:solidFill>
              </a:rPr>
              <a:t>DYN</a:t>
            </a:r>
            <a:r>
              <a:rPr lang="en-GB" dirty="0" smtClean="0"/>
              <a:t> DNS provider with 1.2 Tbps attack</a:t>
            </a:r>
          </a:p>
          <a:p>
            <a:pPr algn="l"/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algn="l"/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88" y="8117160"/>
            <a:ext cx="1202533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fontAlgn="base"/>
            <a:r>
              <a:rPr lang="en-GB" dirty="0"/>
              <a:t>Impacted sites include but are not limited to</a:t>
            </a:r>
            <a:r>
              <a:rPr lang="en-GB" dirty="0" smtClean="0"/>
              <a:t>:</a:t>
            </a:r>
          </a:p>
          <a:p>
            <a:pPr fontAlgn="base"/>
            <a:endParaRPr lang="en-GB" dirty="0"/>
          </a:p>
          <a:p>
            <a:pPr fontAlgn="base"/>
            <a:r>
              <a:rPr lang="en-GB" dirty="0" smtClean="0"/>
              <a:t>PayPal</a:t>
            </a:r>
            <a:r>
              <a:rPr lang="en-GB" dirty="0"/>
              <a:t>, Twitter, Reddit, GitHub, Amazon, Netflix, Spotify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276271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Mirai IoT Botnet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t="19900" r="21436" b="20958"/>
          <a:stretch/>
        </p:blipFill>
        <p:spPr bwMode="auto">
          <a:xfrm>
            <a:off x="1749872" y="2913934"/>
            <a:ext cx="9505056" cy="5419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54129" y="9197280"/>
            <a:ext cx="5289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[6]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10511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Mirai botnet dictionary list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5736" y="2816921"/>
            <a:ext cx="11089232" cy="49346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/>
              <a:t>Mirai botnet used a </a:t>
            </a:r>
            <a:r>
              <a:rPr lang="en-GB" sz="5400" dirty="0">
                <a:solidFill>
                  <a:srgbClr val="FF0000"/>
                </a:solidFill>
              </a:rPr>
              <a:t>multi vector attack </a:t>
            </a:r>
            <a:r>
              <a:rPr lang="en-GB" sz="3600" dirty="0"/>
              <a:t>model: DNS, UDP GRE, SYN, ACK flood attacks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/>
              <a:t>Dictionary list of </a:t>
            </a:r>
            <a:r>
              <a:rPr lang="en-GB" sz="5400" dirty="0">
                <a:solidFill>
                  <a:srgbClr val="FF0000"/>
                </a:solidFill>
              </a:rPr>
              <a:t>60 default </a:t>
            </a:r>
            <a:r>
              <a:rPr lang="en-GB" sz="5400" dirty="0" smtClean="0">
                <a:solidFill>
                  <a:srgbClr val="FF0000"/>
                </a:solidFill>
              </a:rPr>
              <a:t>credentials </a:t>
            </a:r>
            <a:endParaRPr lang="en-GB" sz="5400" dirty="0">
              <a:solidFill>
                <a:srgbClr val="FF0000"/>
              </a:solidFill>
            </a:endParaRP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5400" dirty="0" smtClean="0">
                <a:solidFill>
                  <a:srgbClr val="FF0000"/>
                </a:solidFill>
              </a:rPr>
              <a:t>Telnet</a:t>
            </a:r>
            <a:r>
              <a:rPr lang="en-GB" sz="3600" dirty="0" smtClean="0"/>
              <a:t> used to spread </a:t>
            </a:r>
            <a:r>
              <a:rPr lang="en-GB" sz="3600" dirty="0"/>
              <a:t>the virus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/>
              <a:t>Targeted IP security cameras, DVRs, Routers</a:t>
            </a:r>
          </a:p>
        </p:txBody>
      </p:sp>
    </p:spTree>
    <p:extLst>
      <p:ext uri="{BB962C8B-B14F-4D97-AF65-F5344CB8AC3E}">
        <p14:creationId xmlns:p14="http://schemas.microsoft.com/office/powerpoint/2010/main" val="3455508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Targeted Credentials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21020" r="28253" b="9577"/>
          <a:stretch/>
        </p:blipFill>
        <p:spPr bwMode="auto">
          <a:xfrm>
            <a:off x="165696" y="2543741"/>
            <a:ext cx="9557320" cy="607747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29015" r="50000" b="10758"/>
          <a:stretch/>
        </p:blipFill>
        <p:spPr bwMode="auto">
          <a:xfrm>
            <a:off x="4998232" y="6086534"/>
            <a:ext cx="7552840" cy="339877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79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Shodan.io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4466"/>
          <a:stretch/>
        </p:blipFill>
        <p:spPr bwMode="auto">
          <a:xfrm>
            <a:off x="237704" y="2572544"/>
            <a:ext cx="12386579" cy="602554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5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Mirai Botnet Analysis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13557" r="21246" b="22710"/>
          <a:stretch/>
        </p:blipFill>
        <p:spPr bwMode="auto">
          <a:xfrm>
            <a:off x="2431642" y="3940696"/>
            <a:ext cx="7599150" cy="46621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720" y="2716560"/>
            <a:ext cx="1195332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 smtClean="0"/>
              <a:t>The Million $ Question ?</a:t>
            </a:r>
          </a:p>
          <a:p>
            <a:endParaRPr lang="en-GB" b="1" dirty="0"/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4129" y="9197280"/>
            <a:ext cx="5289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[7]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04907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Mirai Botnet Analysis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70152" y="5025072"/>
            <a:ext cx="568863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algn="l"/>
            <a:r>
              <a:rPr lang="az-Cyrl-AZ" dirty="0"/>
              <a:t>я люблю куриные </a:t>
            </a:r>
            <a:r>
              <a:rPr lang="az-Cyrl-AZ" dirty="0" smtClean="0"/>
              <a:t>наггетсы</a:t>
            </a:r>
            <a:r>
              <a:rPr lang="en-GB" dirty="0" smtClean="0"/>
              <a:t> 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661" y="6724165"/>
            <a:ext cx="64087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I love Chicken Nuggets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34266" r="21540" b="44465"/>
          <a:stretch/>
        </p:blipFill>
        <p:spPr bwMode="auto">
          <a:xfrm>
            <a:off x="2569235" y="3004592"/>
            <a:ext cx="7533565" cy="155584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54129" y="9197280"/>
            <a:ext cx="5289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[7]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59883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BCS do 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7744" y="2356520"/>
            <a:ext cx="11809312" cy="135832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5400" dirty="0" smtClean="0">
                <a:solidFill>
                  <a:srgbClr val="FF0000"/>
                </a:solidFill>
              </a:rPr>
              <a:t>Education</a:t>
            </a:r>
            <a:r>
              <a:rPr lang="en-GB" sz="3600" dirty="0" smtClean="0">
                <a:solidFill>
                  <a:schemeClr val="bg1"/>
                </a:solidFill>
              </a:rPr>
              <a:t> / Legislation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Standardised </a:t>
            </a:r>
            <a:r>
              <a:rPr lang="en-GB" sz="3600" dirty="0" smtClean="0">
                <a:solidFill>
                  <a:schemeClr val="bg1"/>
                </a:solidFill>
              </a:rPr>
              <a:t>firmware/software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Standardised network and wireless </a:t>
            </a:r>
            <a:r>
              <a:rPr lang="en-GB" sz="3600" dirty="0" smtClean="0">
                <a:solidFill>
                  <a:schemeClr val="bg1"/>
                </a:solidFill>
              </a:rPr>
              <a:t>protocols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>
                <a:solidFill>
                  <a:schemeClr val="bg1"/>
                </a:solidFill>
              </a:rPr>
              <a:t>Cryptography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5400" dirty="0">
                <a:solidFill>
                  <a:srgbClr val="FF0000"/>
                </a:solidFill>
              </a:rPr>
              <a:t>Backdoor credentials</a:t>
            </a:r>
          </a:p>
          <a:p>
            <a:pPr algn="l">
              <a:spcBef>
                <a:spcPts val="2400"/>
              </a:spcBef>
              <a:buClr>
                <a:srgbClr val="929292"/>
              </a:buClr>
              <a:buSzPct val="60000"/>
            </a:pPr>
            <a:endParaRPr lang="en-GB" sz="3600" dirty="0">
              <a:solidFill>
                <a:srgbClr val="FF0000"/>
              </a:solidFill>
            </a:endParaRP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>
              <a:solidFill>
                <a:srgbClr val="FF0000"/>
              </a:solidFill>
            </a:endParaRP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>
              <a:solidFill>
                <a:srgbClr val="FF0000"/>
              </a:solidFill>
            </a:endParaRP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>
              <a:solidFill>
                <a:srgbClr val="FF0000"/>
              </a:solidFill>
            </a:endParaRPr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/>
          </a:p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endParaRPr lang="en-GB" sz="36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430002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tips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5736" y="2068488"/>
            <a:ext cx="11665296" cy="5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>
                <a:solidFill>
                  <a:schemeClr val="bg1"/>
                </a:solidFill>
              </a:rPr>
              <a:t>Educate people not to use </a:t>
            </a:r>
            <a:r>
              <a:rPr lang="en-GB" sz="3600" dirty="0">
                <a:solidFill>
                  <a:schemeClr val="bg1"/>
                </a:solidFill>
              </a:rPr>
              <a:t>default/generic passwords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Create strong passwords </a:t>
            </a:r>
            <a:r>
              <a:rPr lang="en-GB" sz="3600" dirty="0">
                <a:solidFill>
                  <a:schemeClr val="bg1"/>
                </a:solidFill>
                <a:hlinkClick r:id="rId2"/>
              </a:rPr>
              <a:t>http://passwordsgenerator.net/</a:t>
            </a:r>
            <a:endParaRPr lang="en-GB" sz="3600" dirty="0">
              <a:solidFill>
                <a:schemeClr val="bg1"/>
              </a:solidFill>
            </a:endParaRP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Disable all remote (WAN) access to your devices. Test open ports:  </a:t>
            </a:r>
            <a:r>
              <a:rPr lang="en-GB" sz="3600" dirty="0">
                <a:solidFill>
                  <a:schemeClr val="bg1"/>
                </a:solidFill>
                <a:hlinkClick r:id="rId3"/>
              </a:rPr>
              <a:t>http://www.yougetsignal.com/tools/open-ports/</a:t>
            </a:r>
            <a:endParaRPr lang="en-GB" sz="3600" dirty="0">
              <a:solidFill>
                <a:schemeClr val="bg1"/>
              </a:solidFill>
            </a:endParaRP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>
                <a:solidFill>
                  <a:schemeClr val="bg1"/>
                </a:solidFill>
              </a:rPr>
              <a:t>Check for Mirai malware. Using botnet scanner: </a:t>
            </a:r>
            <a:r>
              <a:rPr lang="en-GB" sz="3600" dirty="0">
                <a:solidFill>
                  <a:schemeClr val="bg1"/>
                </a:solidFill>
                <a:hlinkClick r:id="rId4"/>
              </a:rPr>
              <a:t>https://www.incapsula.com/mirai-scanner</a:t>
            </a:r>
            <a:r>
              <a:rPr lang="en-GB" sz="3600" dirty="0" smtClean="0">
                <a:solidFill>
                  <a:schemeClr val="bg1"/>
                </a:solidFill>
                <a:hlinkClick r:id="rId4"/>
              </a:rPr>
              <a:t>/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61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Password </a:t>
            </a:r>
            <a:r>
              <a:rPr lang="en-GB" dirty="0"/>
              <a:t>S</a:t>
            </a:r>
            <a:r>
              <a:rPr lang="en-GB" dirty="0" smtClean="0"/>
              <a:t>trategy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9752" y="3087821"/>
            <a:ext cx="11161240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Have two (possibly three) levels of password security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	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	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Level 1 reusable password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for sites that hold no personal data</a:t>
            </a:r>
          </a:p>
          <a:p>
            <a:pPr algn="l"/>
            <a:r>
              <a:rPr lang="en-GB" baseline="0" dirty="0"/>
              <a:t>	</a:t>
            </a:r>
            <a:r>
              <a:rPr lang="en-GB" baseline="0" dirty="0" smtClean="0"/>
              <a:t>Level</a:t>
            </a:r>
            <a:r>
              <a:rPr lang="en-GB" dirty="0" smtClean="0"/>
              <a:t> 2 unique passwords for sites holding financial or critical personal data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(Bruce </a:t>
            </a:r>
            <a:r>
              <a:rPr lang="en-GB" dirty="0"/>
              <a:t>Schneier) </a:t>
            </a:r>
            <a:r>
              <a:rPr lang="en-GB" dirty="0" smtClean="0"/>
              <a:t>method of remembering a phrase not a password and use it to generate a password: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 </a:t>
            </a:r>
          </a:p>
          <a:p>
            <a:pPr algn="l"/>
            <a:r>
              <a:rPr lang="en-GB" dirty="0"/>
              <a:t>“The first house I ever lived in was 613 Fake Street. Rent was £</a:t>
            </a:r>
            <a:r>
              <a:rPr lang="en-GB" dirty="0" smtClean="0"/>
              <a:t>400 </a:t>
            </a:r>
            <a:r>
              <a:rPr lang="en-GB" dirty="0"/>
              <a:t>per month</a:t>
            </a:r>
            <a:r>
              <a:rPr lang="en-GB" dirty="0" smtClean="0"/>
              <a:t>.</a:t>
            </a:r>
          </a:p>
          <a:p>
            <a:pPr algn="l"/>
            <a:r>
              <a:rPr lang="en-GB" b="1" dirty="0" smtClean="0"/>
              <a:t>					</a:t>
            </a:r>
          </a:p>
          <a:p>
            <a:pPr algn="l"/>
            <a:r>
              <a:rPr lang="en-GB" b="1" dirty="0"/>
              <a:t>	</a:t>
            </a:r>
            <a:r>
              <a:rPr lang="en-GB" b="1" dirty="0" smtClean="0"/>
              <a:t>			               TfhIeliw613FS.Rw£4pm</a:t>
            </a:r>
            <a:r>
              <a:rPr lang="en-GB" b="1" dirty="0"/>
              <a:t>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63904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Security Trends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46522832"/>
              </p:ext>
            </p:extLst>
          </p:nvPr>
        </p:nvGraphicFramePr>
        <p:xfrm>
          <a:off x="5782320" y="4928272"/>
          <a:ext cx="8381835" cy="47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22680" y="5117604"/>
            <a:ext cx="4896544" cy="2010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56%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of DDoS attacks are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UDP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based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04" y="2935679"/>
            <a:ext cx="12169352" cy="1149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In </a:t>
            </a:r>
            <a:r>
              <a:rPr kumimoji="0" lang="en-GB" sz="4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Q2 2016 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DDoS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a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ttacks continue to become more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frequent, persistent and complex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42416" y="5092824"/>
            <a:ext cx="4464496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rgbClr val="FF0000"/>
                </a:solidFill>
              </a:rPr>
              <a:t>75</a:t>
            </a: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%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</a:rPr>
              <a:t>Increase in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</a:rPr>
              <a:t>DDoS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Year on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3928" y="5117604"/>
            <a:ext cx="4464496" cy="2010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rgbClr val="FF0000"/>
                </a:solidFill>
              </a:rPr>
              <a:t>256 </a:t>
            </a:r>
            <a:r>
              <a:rPr lang="en-GB" sz="1600" dirty="0" smtClean="0">
                <a:solidFill>
                  <a:schemeClr val="bg1"/>
                </a:solidFill>
              </a:rPr>
              <a:t>Gpbs</a:t>
            </a:r>
            <a:r>
              <a:rPr lang="en-GB" sz="5400" dirty="0" smtClean="0">
                <a:solidFill>
                  <a:srgbClr val="FF0000"/>
                </a:solidFill>
              </a:rPr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</a:rPr>
              <a:t>Peak attack size and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</a:rPr>
              <a:t>64</a:t>
            </a:r>
            <a:r>
              <a:rPr lang="en-GB" sz="1600" dirty="0" smtClean="0">
                <a:solidFill>
                  <a:schemeClr val="bg1"/>
                </a:solidFill>
              </a:rPr>
              <a:t> Mpps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304" y="5117604"/>
            <a:ext cx="4464496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rgbClr val="FF0000"/>
                </a:solidFill>
              </a:rPr>
              <a:t>64%</a:t>
            </a:r>
            <a:r>
              <a:rPr lang="en-GB" sz="1600" dirty="0" smtClean="0">
                <a:solidFill>
                  <a:schemeClr val="bg1"/>
                </a:solidFill>
              </a:rPr>
              <a:t> of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</a:rPr>
              <a:t> attacks employed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</a:rPr>
              <a:t>multiple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</a:rPr>
              <a:t>attack types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0434" y="9424531"/>
            <a:ext cx="442268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Source: </a:t>
            </a: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Verisign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DDoS Trends Report Q2 2016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844916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1760" y="2180748"/>
            <a:ext cx="10801200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dirty="0" smtClean="0"/>
              <a:t>2016</a:t>
            </a:r>
            <a:r>
              <a:rPr lang="en-GB" dirty="0"/>
              <a:t>. </a:t>
            </a:r>
            <a:r>
              <a:rPr lang="en-GB" i="1" dirty="0"/>
              <a:t>Download DDoS Report On DDoS Attack Trends And Insights - Verisign</a:t>
            </a:r>
            <a:r>
              <a:rPr lang="en-GB" dirty="0"/>
              <a:t>. [ONLINE] Available at: </a:t>
            </a:r>
            <a:r>
              <a:rPr lang="en-GB" dirty="0">
                <a:hlinkClick r:id="rId2"/>
              </a:rPr>
              <a:t>https://www.verisign.com/en_GB/security-services/ddos-protection/ddos-report/index.xhtml</a:t>
            </a:r>
            <a:r>
              <a:rPr lang="en-GB" dirty="0"/>
              <a:t>. [Accessed </a:t>
            </a:r>
            <a:r>
              <a:rPr lang="en-GB" dirty="0" smtClean="0"/>
              <a:t>18 </a:t>
            </a:r>
            <a:r>
              <a:rPr lang="en-GB" dirty="0"/>
              <a:t>November 2016</a:t>
            </a:r>
            <a:r>
              <a:rPr lang="en-GB" dirty="0" smtClean="0"/>
              <a:t>].</a:t>
            </a:r>
          </a:p>
          <a:p>
            <a:pPr algn="l"/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algn="l"/>
            <a:r>
              <a:rPr lang="en-GB" dirty="0" smtClean="0"/>
              <a:t>2016</a:t>
            </a:r>
            <a:r>
              <a:rPr lang="en-GB" dirty="0"/>
              <a:t>. </a:t>
            </a:r>
            <a:r>
              <a:rPr lang="en-GB" dirty="0" smtClean="0"/>
              <a:t>201</a:t>
            </a:r>
            <a:r>
              <a:rPr lang="en-GB" i="1" dirty="0" smtClean="0"/>
              <a:t>6 </a:t>
            </a:r>
            <a:r>
              <a:rPr lang="en-GB" i="1" dirty="0" err="1"/>
              <a:t>Cyberthreats</a:t>
            </a:r>
            <a:r>
              <a:rPr lang="en-GB" i="1" dirty="0"/>
              <a:t> and Trends Report</a:t>
            </a:r>
            <a:r>
              <a:rPr lang="en-GB" dirty="0"/>
              <a:t>. [ONLINE] Available at: </a:t>
            </a:r>
            <a:r>
              <a:rPr lang="en-GB" dirty="0">
                <a:hlinkClick r:id="rId3"/>
              </a:rPr>
              <a:t>https://www.verisign.com/en_GB/forms/reportcyberthreatstrends.xhtml</a:t>
            </a:r>
            <a:r>
              <a:rPr lang="en-GB" dirty="0"/>
              <a:t>. [</a:t>
            </a:r>
            <a:r>
              <a:rPr lang="en-GB"/>
              <a:t>Accessed </a:t>
            </a:r>
            <a:r>
              <a:rPr lang="en-GB" smtClean="0"/>
              <a:t>18 </a:t>
            </a:r>
            <a:r>
              <a:rPr lang="en-GB" dirty="0"/>
              <a:t>November 2016</a:t>
            </a:r>
            <a:r>
              <a:rPr lang="en-GB" dirty="0" smtClean="0"/>
              <a:t>].</a:t>
            </a:r>
          </a:p>
          <a:p>
            <a:pPr algn="l"/>
            <a:endParaRPr lang="en-GB" dirty="0" smtClean="0"/>
          </a:p>
          <a:p>
            <a:pPr algn="l"/>
            <a:endParaRPr kumimoji="0" lang="en-GB" sz="2400" b="1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algn="l"/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Image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Sources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</a:t>
            </a:r>
          </a:p>
          <a:p>
            <a:pPr algn="l"/>
            <a:endParaRPr lang="en-GB" b="1" dirty="0"/>
          </a:p>
          <a:p>
            <a:pPr algn="l"/>
            <a:r>
              <a:rPr kumimoji="0" lang="en-GB" sz="240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en-GB" dirty="0"/>
              <a:t>1]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i.imgur.com/zJuux3C.png</a:t>
            </a:r>
            <a:endParaRPr lang="en-GB" dirty="0" smtClean="0"/>
          </a:p>
          <a:p>
            <a:pPr algn="l"/>
            <a:r>
              <a:rPr lang="en-GB" dirty="0"/>
              <a:t>[2]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www.verisign.com/en_GB/forms/reportcyberthreatstrends.xhtml</a:t>
            </a:r>
            <a:endParaRPr lang="en-GB" dirty="0" smtClean="0"/>
          </a:p>
          <a:p>
            <a:pPr algn="l"/>
            <a:r>
              <a:rPr lang="en-GB" dirty="0" smtClean="0"/>
              <a:t>[3] </a:t>
            </a:r>
            <a:r>
              <a:rPr lang="en-GB" dirty="0">
                <a:hlinkClick r:id="rId3"/>
              </a:rPr>
              <a:t>https://www.verisign.com/en_GB/forms/reportcyberthreatstrends.xhtml</a:t>
            </a:r>
            <a:endParaRPr lang="en-GB" dirty="0"/>
          </a:p>
          <a:p>
            <a:pPr algn="l"/>
            <a:r>
              <a:rPr lang="en-GB" dirty="0" smtClean="0"/>
              <a:t>[4</a:t>
            </a:r>
            <a:r>
              <a:rPr lang="en-GB" dirty="0"/>
              <a:t>] 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www.google.com/intl/en/ipv6/statistics.html</a:t>
            </a:r>
            <a:endParaRPr lang="en-GB" dirty="0" smtClean="0"/>
          </a:p>
          <a:p>
            <a:pPr algn="l"/>
            <a:r>
              <a:rPr lang="en-GB" dirty="0" smtClean="0"/>
              <a:t>[</a:t>
            </a:r>
            <a:r>
              <a:rPr lang="en-GB" dirty="0"/>
              <a:t>5] </a:t>
            </a:r>
            <a:r>
              <a:rPr lang="en-GB" dirty="0">
                <a:hlinkClick r:id="rId6"/>
              </a:rPr>
              <a:t>https://blog.appriver.com/wp-content/uploads/2009/09/botnetmap1.png</a:t>
            </a:r>
            <a:endParaRPr kumimoji="0" lang="en-GB" sz="1200" i="0" u="none" strike="noStrike" cap="none" spc="0" normalizeH="0" dirty="0" smtClean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  <a:p>
            <a:pPr algn="l"/>
            <a:r>
              <a:rPr lang="en-GB" dirty="0" smtClean="0"/>
              <a:t>[6</a:t>
            </a:r>
            <a:r>
              <a:rPr lang="en-GB" dirty="0"/>
              <a:t>] </a:t>
            </a:r>
            <a:r>
              <a:rPr lang="en-GB" dirty="0">
                <a:hlinkClick r:id="rId7"/>
              </a:rPr>
              <a:t>https://www.incapsula.com/blog/malware-analysis-mirai-ddos-botnet.html</a:t>
            </a:r>
            <a:endParaRPr lang="en-GB" baseline="0" dirty="0" smtClean="0"/>
          </a:p>
          <a:p>
            <a:pPr algn="l"/>
            <a:r>
              <a:rPr lang="en-GB" dirty="0"/>
              <a:t>[7]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www.incapsula.com/blog/malware-analysis-mirai-ddos-botnet.html</a:t>
            </a:r>
            <a:endParaRPr lang="en-GB" dirty="0" smtClean="0"/>
          </a:p>
          <a:p>
            <a:pPr algn="l"/>
            <a:r>
              <a:rPr lang="en-GB" dirty="0"/>
              <a:t>[8]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www.incapsula.com/blog/malware-analysis-mirai-ddos-botnet.html</a:t>
            </a:r>
            <a:endParaRPr lang="en-GB" dirty="0" smtClean="0"/>
          </a:p>
          <a:p>
            <a:pPr algn="l"/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54681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Security Trends</a:t>
            </a:r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68128631"/>
              </p:ext>
            </p:extLst>
          </p:nvPr>
        </p:nvGraphicFramePr>
        <p:xfrm>
          <a:off x="21680" y="2356520"/>
          <a:ext cx="6293603" cy="426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22480" y="3483868"/>
            <a:ext cx="4464496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rgbClr val="FF0000"/>
                </a:solidFill>
              </a:rPr>
              <a:t>64%</a:t>
            </a:r>
            <a:r>
              <a:rPr lang="en-GB" sz="1600" dirty="0" smtClean="0">
                <a:solidFill>
                  <a:schemeClr val="bg1"/>
                </a:solidFill>
              </a:rPr>
              <a:t> of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</a:rPr>
              <a:t> attacks employed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</a:rPr>
              <a:t>multiple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</a:rPr>
              <a:t>attack types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60434" y="9424531"/>
            <a:ext cx="442268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Source: </a:t>
            </a: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Verisign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DDoS Trends Report Q2 2016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2200" y="6965032"/>
            <a:ext cx="1130525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8" indent="0" algn="l"/>
            <a:r>
              <a:rPr kumimoji="0" lang="en-GB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DNS Reflectio</a:t>
            </a:r>
            <a:r>
              <a:rPr lang="en-GB" dirty="0" smtClean="0"/>
              <a:t>n (Amplification)</a:t>
            </a:r>
            <a:r>
              <a:rPr kumimoji="0" lang="en-GB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lvl="8" indent="0" algn="l"/>
            <a:r>
              <a:rPr lang="en-GB" dirty="0" smtClean="0"/>
              <a:t>NTP Reflection</a:t>
            </a:r>
          </a:p>
          <a:p>
            <a:pPr lvl="8" indent="0" algn="l"/>
            <a:r>
              <a:rPr lang="en-GB" dirty="0" smtClean="0"/>
              <a:t>SYN Flood</a:t>
            </a:r>
          </a:p>
          <a:p>
            <a:pPr lvl="8" indent="0" algn="l"/>
            <a:r>
              <a:rPr kumimoji="0" lang="en-GB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GRE Flood</a:t>
            </a:r>
          </a:p>
          <a:p>
            <a:pPr lvl="3" algn="l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10184" y="6132294"/>
            <a:ext cx="11305256" cy="1542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pPr>
            <a:r>
              <a:rPr lang="en-GB" sz="2160" b="1" kern="1200" dirty="0">
                <a:latin typeface="+mn-lt"/>
                <a:ea typeface="+mn-ea"/>
                <a:cs typeface="+mn-cs"/>
              </a:rPr>
              <a:t>Common (OSI Layer 3&amp;4) Attack Types</a:t>
            </a:r>
          </a:p>
          <a:p>
            <a:pPr lvl="3" algn="l"/>
            <a:endParaRPr kumimoji="0" lang="en-GB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lvl="3" algn="l"/>
            <a:endParaRPr lang="en-GB" dirty="0" smtClean="0"/>
          </a:p>
          <a:p>
            <a:pPr lvl="3" algn="l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3768" y="8860080"/>
            <a:ext cx="1224136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8" indent="0" algn="l"/>
            <a:r>
              <a:rPr lang="en-GB" dirty="0">
                <a:solidFill>
                  <a:srgbClr val="FF0000"/>
                </a:solidFill>
              </a:rPr>
              <a:t>Http (layer 7) </a:t>
            </a:r>
            <a:r>
              <a:rPr lang="en-GB" dirty="0" smtClean="0">
                <a:solidFill>
                  <a:srgbClr val="FF0000"/>
                </a:solidFill>
              </a:rPr>
              <a:t>GET/POST </a:t>
            </a:r>
            <a:r>
              <a:rPr lang="en-GB" dirty="0" smtClean="0"/>
              <a:t>attacks </a:t>
            </a:r>
            <a:r>
              <a:rPr lang="en-GB" dirty="0"/>
              <a:t>are increasingly being used </a:t>
            </a:r>
            <a:r>
              <a:rPr lang="en-GB" dirty="0" smtClean="0"/>
              <a:t>and are </a:t>
            </a:r>
            <a:r>
              <a:rPr lang="en-GB" dirty="0"/>
              <a:t>difficult to detect</a:t>
            </a:r>
          </a:p>
          <a:p>
            <a:pPr lvl="3"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78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DNS Amplification Attack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96" y="2500536"/>
            <a:ext cx="9008900" cy="493580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</p:spPr>
      </p:pic>
      <p:sp>
        <p:nvSpPr>
          <p:cNvPr id="5" name="TextBox 4"/>
          <p:cNvSpPr txBox="1"/>
          <p:nvPr/>
        </p:nvSpPr>
        <p:spPr>
          <a:xfrm>
            <a:off x="1317824" y="7546513"/>
            <a:ext cx="4896544" cy="2010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56%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of DDoS attacks are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UDP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based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4328" y="7648819"/>
            <a:ext cx="5472608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DNS reflection</a:t>
            </a:r>
            <a:endParaRPr kumimoji="0" lang="en-GB" sz="40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</a:rPr>
              <a:t>The most common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UDP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attack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54129" y="9197280"/>
            <a:ext cx="5289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[1]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283960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Emerging Cyber Security Trends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3768" y="3364632"/>
            <a:ext cx="11809312" cy="4657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69900" indent="-469900" algn="l" fontAlgn="auto" hangingPunct="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/>
              <a:t>Attacks from mobile devices are increasing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/>
              <a:t>Distributed Denial of Service as a Service (DDaaS)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/>
              <a:t>Ransomware as a Service (RaaS</a:t>
            </a:r>
            <a:r>
              <a:rPr lang="en-GB" sz="3600" dirty="0" smtClean="0"/>
              <a:t>)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</a:pPr>
            <a:r>
              <a:rPr lang="en-GB" sz="3600" dirty="0" smtClean="0"/>
              <a:t>DDoS for Bitcoin (DD4BC)</a:t>
            </a:r>
            <a:endParaRPr lang="en-GB" sz="3600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71824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Ransomware Attack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t="44016" r="25249" b="38146"/>
          <a:stretch/>
        </p:blipFill>
        <p:spPr bwMode="auto">
          <a:xfrm>
            <a:off x="1933325" y="3760286"/>
            <a:ext cx="9105579" cy="18002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1920" y="5776510"/>
            <a:ext cx="172819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Victim’s computer is</a:t>
            </a:r>
            <a:r>
              <a:rPr kumimoji="0" lang="en-GB" sz="18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infected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273" y="5776510"/>
            <a:ext cx="193150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Ransomware contacts the command and control server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634" y="5776510"/>
            <a:ext cx="213482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Ransomware</a:t>
            </a:r>
            <a:r>
              <a:rPr kumimoji="0" lang="en-GB" sz="18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generates unique keys and encrypts victim files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9712" y="5776510"/>
            <a:ext cx="203316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Message sent</a:t>
            </a:r>
            <a:r>
              <a:rPr kumimoji="0" lang="en-GB" sz="18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to victim demanding payment to regain access to encrypted files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2504" y="7973144"/>
            <a:ext cx="917238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Examples: </a:t>
            </a: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Cryptolocker</a:t>
            </a:r>
            <a:r>
              <a:rPr lang="en-GB" dirty="0" smtClean="0"/>
              <a:t>, Toxicola, Encryptor RaaS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54129" y="9197280"/>
            <a:ext cx="5289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[2]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6046" y="9269288"/>
            <a:ext cx="524502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Source: </a:t>
            </a: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Verisign 2016 Cyber Threats and Trends Report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625971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DDoS for Bitcoin Attack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1920" y="5776511"/>
            <a:ext cx="172819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DD4BC</a:t>
            </a:r>
            <a:r>
              <a:rPr kumimoji="0" lang="en-GB" sz="18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sends extortion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e-mail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273" y="5740896"/>
            <a:ext cx="193150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DD4BC initiates small DDoS attack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634" y="5740896"/>
            <a:ext cx="213482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Victim has 24 to 48 hours to pay ransom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9712" y="5740896"/>
            <a:ext cx="203316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Victim pays ransom (likely) or ensures mitigation is in place 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9912" y="3954906"/>
            <a:ext cx="8712967" cy="158252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5" t="21486" r="22065" b="63011"/>
          <a:stretch/>
        </p:blipFill>
        <p:spPr bwMode="auto">
          <a:xfrm>
            <a:off x="2181920" y="4256602"/>
            <a:ext cx="1350575" cy="11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5" t="55319" r="22065" b="29426"/>
          <a:stretch/>
        </p:blipFill>
        <p:spPr bwMode="auto">
          <a:xfrm>
            <a:off x="4486176" y="4264985"/>
            <a:ext cx="1350575" cy="111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0" t="26990" r="21907" b="57507"/>
          <a:stretch/>
        </p:blipFill>
        <p:spPr bwMode="auto">
          <a:xfrm>
            <a:off x="6790736" y="4256602"/>
            <a:ext cx="1367848" cy="11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0" t="57232" r="22036" b="27114"/>
          <a:stretch/>
        </p:blipFill>
        <p:spPr bwMode="auto">
          <a:xfrm>
            <a:off x="9111712" y="4264985"/>
            <a:ext cx="1351128" cy="114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7" t="45945" r="61754" b="38146"/>
          <a:stretch/>
        </p:blipFill>
        <p:spPr bwMode="auto">
          <a:xfrm>
            <a:off x="3838104" y="4012704"/>
            <a:ext cx="473734" cy="145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7" t="45945" r="61754" b="38146"/>
          <a:stretch/>
        </p:blipFill>
        <p:spPr bwMode="auto">
          <a:xfrm>
            <a:off x="6172682" y="4012704"/>
            <a:ext cx="473734" cy="145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7" t="45945" r="61754" b="38146"/>
          <a:stretch/>
        </p:blipFill>
        <p:spPr bwMode="auto">
          <a:xfrm>
            <a:off x="8548946" y="4012704"/>
            <a:ext cx="473734" cy="145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29790" y="7613104"/>
            <a:ext cx="562493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Future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kumimoji="0" lang="en-GB" sz="5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DDoS-for-hire</a:t>
            </a:r>
            <a:r>
              <a:rPr kumimoji="0" lang="en-GB" sz="54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4129" y="9197280"/>
            <a:ext cx="5289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[3]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6046" y="9269288"/>
            <a:ext cx="524502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Source: </a:t>
            </a: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Verisign 2016 Cyber Threats and Trends Report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52617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744" y="6446649"/>
            <a:ext cx="1152128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 smtClean="0">
                <a:solidFill>
                  <a:srgbClr val="00B050"/>
                </a:solidFill>
              </a:rPr>
              <a:t>June 6</a:t>
            </a:r>
            <a:r>
              <a:rPr lang="en-GB" sz="5400" baseline="30000" dirty="0" smtClean="0">
                <a:solidFill>
                  <a:srgbClr val="00B050"/>
                </a:solidFill>
              </a:rPr>
              <a:t>th</a:t>
            </a:r>
            <a:r>
              <a:rPr lang="en-GB" sz="5400" dirty="0" smtClean="0">
                <a:solidFill>
                  <a:srgbClr val="00B050"/>
                </a:solidFill>
              </a:rPr>
              <a:t> 2012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360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35" y="2428528"/>
            <a:ext cx="3898866" cy="38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50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719</Words>
  <Application>Microsoft Office PowerPoint</Application>
  <PresentationFormat>Custom</PresentationFormat>
  <Paragraphs>290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New_Template4</vt:lpstr>
      <vt:lpstr>Are our smart devices really that smart ?</vt:lpstr>
      <vt:lpstr>Cyber Security</vt:lpstr>
      <vt:lpstr>Cyber Security Trends</vt:lpstr>
      <vt:lpstr>Cyber Security Trends</vt:lpstr>
      <vt:lpstr>DNS Amplification Attack</vt:lpstr>
      <vt:lpstr>Emerging Cyber Security Trends</vt:lpstr>
      <vt:lpstr>Ransomware Attack</vt:lpstr>
      <vt:lpstr>DDoS for Bitcoin Attack</vt:lpstr>
      <vt:lpstr>PowerPoint Presentation</vt:lpstr>
      <vt:lpstr>IPv6 Migration</vt:lpstr>
      <vt:lpstr>IPv6 Migration</vt:lpstr>
      <vt:lpstr>IoT Security</vt:lpstr>
      <vt:lpstr>IoT Security</vt:lpstr>
      <vt:lpstr>IoT Security</vt:lpstr>
      <vt:lpstr>IoT Security</vt:lpstr>
      <vt:lpstr>IoT Security</vt:lpstr>
      <vt:lpstr>IoT Security</vt:lpstr>
      <vt:lpstr>IoT Security</vt:lpstr>
      <vt:lpstr>New playground for Botnets ?</vt:lpstr>
      <vt:lpstr>Mirai IoT Botnet</vt:lpstr>
      <vt:lpstr>Mirai IoT Botnet</vt:lpstr>
      <vt:lpstr>Mirai botnet dictionary list</vt:lpstr>
      <vt:lpstr>Targeted Credentials</vt:lpstr>
      <vt:lpstr>Shodan.io</vt:lpstr>
      <vt:lpstr>Mirai Botnet Analysis</vt:lpstr>
      <vt:lpstr>Mirai Botnet Analysis</vt:lpstr>
      <vt:lpstr>What can BCS do ?</vt:lpstr>
      <vt:lpstr>Quick tips</vt:lpstr>
      <vt:lpstr>Secure Password Strategy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our smart devices really that smart ?</dc:title>
  <cp:lastModifiedBy>Chris</cp:lastModifiedBy>
  <cp:revision>69</cp:revision>
  <dcterms:modified xsi:type="dcterms:W3CDTF">2016-11-23T22:07:09Z</dcterms:modified>
</cp:coreProperties>
</file>